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35" r:id="rId3"/>
    <p:sldId id="336" r:id="rId4"/>
    <p:sldId id="337" r:id="rId5"/>
    <p:sldId id="338" r:id="rId6"/>
    <p:sldId id="315" r:id="rId7"/>
    <p:sldId id="316" r:id="rId8"/>
    <p:sldId id="340" r:id="rId9"/>
    <p:sldId id="339" r:id="rId10"/>
    <p:sldId id="304" r:id="rId11"/>
    <p:sldId id="312" r:id="rId12"/>
    <p:sldId id="344" r:id="rId1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747" autoAdjust="0"/>
  </p:normalViewPr>
  <p:slideViewPr>
    <p:cSldViewPr snapToGrid="0">
      <p:cViewPr varScale="1">
        <p:scale>
          <a:sx n="79" d="100"/>
          <a:sy n="79" d="100"/>
        </p:scale>
        <p:origin x="11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9547713-329C-44C2-81C0-D3B9D6824655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05265CD-E972-4CA7-8CB3-4CBC876448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9744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* כאן</a:t>
            </a:r>
            <a:r>
              <a:rPr lang="he-IL" baseline="0" dirty="0" smtClean="0"/>
              <a:t> תומר אחדות ואריה כוגן מציגים בפניכם את מצגת פרוייקט הגמר שלנו:</a:t>
            </a:r>
          </a:p>
          <a:p>
            <a:pPr algn="r"/>
            <a:r>
              <a:rPr lang="he-IL" baseline="0" dirty="0" smtClean="0"/>
              <a:t>מערכת שליטה ובקרה עבור חומרים מסוכנים</a:t>
            </a:r>
          </a:p>
          <a:p>
            <a:pPr algn="r"/>
            <a:endParaRPr lang="he-IL" baseline="0" dirty="0" smtClean="0"/>
          </a:p>
          <a:p>
            <a:pPr algn="r"/>
            <a:r>
              <a:rPr lang="he-IL" baseline="0" dirty="0" smtClean="0"/>
              <a:t>* הפרויקט מבוצע בשיתוף עם חברת לד"ס הישראלית ובהנחייתו של ד"ר רדאל בן אב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7/11/2017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15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75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4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7/11/2017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93288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5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7/11/2017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629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491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נספק לכל יחידה בשטח מחשב שליטה נייד ועמיד, אשר מפעיל מערכת שו"ב אשר מציגה ממשק משתמש גרפי, ידידותי ואינטואיטבי, מבוסס מפה, ומשדרת רשת אלחוטית (</a:t>
            </a:r>
            <a:r>
              <a:rPr lang="en-US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HotSpot</a:t>
            </a: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המערכת תציג את המידע הנשלף בזמן אמת מן האקדחים באמצעות ממשק התקשורת האלחוטית שפיתחנו בצד מערכת השו"ב ובצד האקדח.</a:t>
            </a:r>
            <a:r>
              <a:rPr lang="en-US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he-IL" sz="12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המערכת תספק אלגוריתמים דינאמיים לניתוח, סינון והתרעה מפני איומים רלוונטים בזמן אמת.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נקים שרת מרכזי (</a:t>
            </a:r>
            <a:r>
              <a:rPr lang="en-US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HQ</a:t>
            </a: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 אשר מאזין לבקשות מערכות השו"ב, מנהל מסד נתונים מרכזי ששומר, מתעד ומספק את המידע המבוקש ע"פ דרישה בצורה מאובטחת.</a:t>
            </a:r>
            <a:endParaRPr lang="he-IL" sz="1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329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3100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897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67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6741933"/>
            <a:ext cx="12192000" cy="116067"/>
          </a:xfrm>
          <a:prstGeom prst="rect">
            <a:avLst/>
          </a:prstGeom>
          <a:solidFill>
            <a:srgbClr val="D5B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Rectangle 1"/>
          <p:cNvSpPr/>
          <p:nvPr userDrawn="1"/>
        </p:nvSpPr>
        <p:spPr>
          <a:xfrm>
            <a:off x="-25400" y="-50800"/>
            <a:ext cx="12242800" cy="693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21505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5" name="Rectangle 4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7"/>
          <p:cNvSpPr/>
          <p:nvPr userDrawn="1"/>
        </p:nvSpPr>
        <p:spPr bwMode="auto">
          <a:xfrm>
            <a:off x="0" y="5639153"/>
            <a:ext cx="5543730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 userDrawn="1"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Content Placeholder 20"/>
          <p:cNvSpPr>
            <a:spLocks noGrp="1"/>
          </p:cNvSpPr>
          <p:nvPr>
            <p:ph sz="quarter" idx="10" hasCustomPrompt="1"/>
          </p:nvPr>
        </p:nvSpPr>
        <p:spPr>
          <a:xfrm>
            <a:off x="2205071" y="3539643"/>
            <a:ext cx="7569200" cy="724161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6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4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266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6865" cy="68834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472440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667" y="4452224"/>
            <a:ext cx="3027974" cy="845565"/>
          </a:xfrm>
          <a:prstGeom prst="rect">
            <a:avLst/>
          </a:prstGeom>
        </p:spPr>
      </p:pic>
      <p:sp>
        <p:nvSpPr>
          <p:cNvPr id="32" name="TextBox 31"/>
          <p:cNvSpPr txBox="1"/>
          <p:nvPr userDrawn="1"/>
        </p:nvSpPr>
        <p:spPr>
          <a:xfrm>
            <a:off x="3546438" y="2673466"/>
            <a:ext cx="5099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>
                    <a:lumMod val="85000"/>
                    <a:lumOff val="15000"/>
                  </a:schemeClr>
                </a:solidFill>
                <a:latin typeface="+mn-lt"/>
              </a:rPr>
              <a:t>THANK YOU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338233" y="5553243"/>
            <a:ext cx="5515534" cy="95785"/>
            <a:chOff x="10806" y="5369749"/>
            <a:chExt cx="7340454" cy="116186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88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808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391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305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295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126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103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589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9CAED-7024-4438-8CAE-1470B129D709}" type="datetimeFigureOut">
              <a:rPr lang="he-IL" smtClean="0"/>
              <a:t>י"ז/תמוז/תשע"ז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999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tif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766" y="-8973"/>
            <a:ext cx="12236990" cy="59332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19233" y="2857297"/>
            <a:ext cx="5234461" cy="7837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57608" y="2983950"/>
            <a:ext cx="47291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LD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r>
              <a:rPr kumimoji="0" lang="he-IL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–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Laser Detect Systems</a:t>
            </a:r>
            <a:endParaRPr kumimoji="0" lang="he-IL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20575" y="3929452"/>
            <a:ext cx="6998123" cy="110348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2525" y="3993907"/>
            <a:ext cx="830949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400"/>
              </a:lnSpc>
              <a:defRPr/>
            </a:pPr>
            <a:r>
              <a:rPr lang="en-US" sz="2800" kern="0" dirty="0" smtClean="0">
                <a:solidFill>
                  <a:srgbClr val="FFFFFF"/>
                </a:solidFill>
                <a:latin typeface="Calibri"/>
                <a:cs typeface="Arial"/>
              </a:rPr>
              <a:t>Arye Kogan and Tomer Achdut</a:t>
            </a:r>
          </a:p>
          <a:p>
            <a:pPr lvl="0">
              <a:lnSpc>
                <a:spcPts val="3400"/>
              </a:lnSpc>
              <a:defRPr/>
            </a:pPr>
            <a:r>
              <a:rPr lang="en-US" sz="2800" kern="0" dirty="0" smtClean="0">
                <a:solidFill>
                  <a:srgbClr val="FFFFFF"/>
                </a:solidFill>
                <a:latin typeface="Calibri"/>
                <a:cs typeface="Arial"/>
              </a:rPr>
              <a:t>Academic instructor – Dr. Radel Ben-Av</a:t>
            </a:r>
            <a:endParaRPr lang="he-IL" sz="2800" kern="0" dirty="0" smtClean="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22766" y="5886981"/>
            <a:ext cx="12236990" cy="1003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33" y="5933281"/>
            <a:ext cx="3330609" cy="93007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19233" y="5168929"/>
            <a:ext cx="5515534" cy="95785"/>
            <a:chOff x="10806" y="5369749"/>
            <a:chExt cx="7340454" cy="116186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726036" y="1785142"/>
            <a:ext cx="5227658" cy="7837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3200" kern="0" dirty="0">
                <a:solidFill>
                  <a:srgbClr val="FFFFFF"/>
                </a:solidFill>
                <a:cs typeface="Arial"/>
              </a:rPr>
              <a:t>Command and </a:t>
            </a:r>
            <a:r>
              <a:rPr lang="en-US" sz="3200" kern="0" dirty="0" smtClean="0">
                <a:solidFill>
                  <a:srgbClr val="FFFFFF"/>
                </a:solidFill>
                <a:cs typeface="Arial"/>
              </a:rPr>
              <a:t>Control System</a:t>
            </a:r>
            <a:endParaRPr lang="en-US" sz="3200" kern="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1" t="26198" r="23745"/>
          <a:stretch/>
        </p:blipFill>
        <p:spPr>
          <a:xfrm>
            <a:off x="8111903" y="6010724"/>
            <a:ext cx="3737500" cy="7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mb dir="vert"/>
      </p:transition>
    </mc:Choice>
    <mc:Fallback xmlns="">
      <p:transition spd="slow"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73" y="883090"/>
            <a:ext cx="2128765" cy="11750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42" y="2264195"/>
            <a:ext cx="6978769" cy="37438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03" y="993833"/>
            <a:ext cx="4253205" cy="505482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7242711" y="3639127"/>
            <a:ext cx="1515210" cy="2318910"/>
          </a:xfrm>
          <a:prstGeom prst="line">
            <a:avLst/>
          </a:prstGeom>
          <a:ln w="38100">
            <a:solidFill>
              <a:schemeClr val="accent2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279827" y="3695700"/>
            <a:ext cx="962289" cy="964440"/>
          </a:xfrm>
          <a:prstGeom prst="line">
            <a:avLst/>
          </a:prstGeom>
          <a:ln w="38100">
            <a:solidFill>
              <a:schemeClr val="accent2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7291538" y="3278929"/>
            <a:ext cx="976252" cy="92693"/>
          </a:xfrm>
          <a:prstGeom prst="line">
            <a:avLst/>
          </a:prstGeom>
          <a:ln w="38100">
            <a:solidFill>
              <a:schemeClr val="accent2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7279827" y="2329805"/>
            <a:ext cx="1478093" cy="994363"/>
          </a:xfrm>
          <a:prstGeom prst="line">
            <a:avLst/>
          </a:prstGeom>
          <a:ln w="38100">
            <a:solidFill>
              <a:schemeClr val="accent2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242711" y="1490721"/>
            <a:ext cx="1726030" cy="470971"/>
          </a:xfrm>
          <a:prstGeom prst="line">
            <a:avLst/>
          </a:prstGeom>
          <a:ln w="38100">
            <a:solidFill>
              <a:schemeClr val="accent6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7279827" y="953116"/>
            <a:ext cx="1688914" cy="446989"/>
          </a:xfrm>
          <a:prstGeom prst="line">
            <a:avLst/>
          </a:prstGeom>
          <a:ln w="38100">
            <a:solidFill>
              <a:schemeClr val="accent6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1620213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8394" y="566344"/>
            <a:ext cx="8795635" cy="5246254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2800" kern="0" dirty="0">
              <a:solidFill>
                <a:schemeClr val="tx2"/>
              </a:solidFill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7200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הדגמה</a:t>
            </a:r>
            <a:endParaRPr kumimoji="0" lang="he-IL" sz="7200" i="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3491" y="0"/>
            <a:ext cx="3742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8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45883" y="2643239"/>
            <a:ext cx="10700235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-129396" y="192172"/>
            <a:ext cx="11973464" cy="75465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2400" kern="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שישנה מערכת המתריעה על היווצרות עתידית של פצצה או סם באיזור מסויים</a:t>
            </a:r>
            <a:endParaRPr lang="en-US" sz="2400" kern="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69" y="944373"/>
            <a:ext cx="7082862" cy="535767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155855" y="1252923"/>
            <a:ext cx="4214446" cy="311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28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איך הגיע פרויקט גמר להיות מוצג </a:t>
            </a:r>
            <a:r>
              <a:rPr lang="he-IL" sz="2800" b="1" kern="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ל:</a:t>
            </a:r>
          </a:p>
          <a:p>
            <a:pPr marR="0" lvl="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he-IL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אינטרפול</a:t>
            </a: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b="1" kern="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יורופול</a:t>
            </a:r>
            <a:r>
              <a:rPr lang="he-IL" sz="28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מחלקת מלחמה בסמים של ארה"ב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 rot="20533004">
            <a:off x="3585634" y="2718254"/>
            <a:ext cx="4606220" cy="265379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11500" kern="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דמיינו</a:t>
            </a:r>
            <a:endParaRPr lang="en-US" sz="11500" kern="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491" y="1248512"/>
            <a:ext cx="2143125" cy="2143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490" y="389359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4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0" grpId="0"/>
      <p:bldP spid="21" grpId="0"/>
      <p:bldP spid="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696" y="2492896"/>
            <a:ext cx="7632848" cy="21318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8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83037"/>
            <a:ext cx="12192000" cy="3233637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 bwMode="auto">
          <a:xfrm>
            <a:off x="0" y="3183038"/>
            <a:ext cx="12192000" cy="3228395"/>
          </a:xfrm>
          <a:prstGeom prst="rect">
            <a:avLst/>
          </a:prstGeom>
          <a:solidFill>
            <a:schemeClr val="tx2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 smtClean="0">
                <a:solidFill>
                  <a:schemeClr val="tx2"/>
                </a:solidFill>
              </a:rPr>
              <a:t>ABOUT </a:t>
            </a:r>
            <a:r>
              <a:rPr lang="en-US" dirty="0" smtClean="0">
                <a:solidFill>
                  <a:schemeClr val="tx2"/>
                </a:solidFill>
              </a:rPr>
              <a:t>LDS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6" name="Rectangle 5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705379" y="2055836"/>
            <a:ext cx="2754774" cy="2672414"/>
            <a:chOff x="8705379" y="2055836"/>
            <a:chExt cx="2754774" cy="2672414"/>
          </a:xfrm>
        </p:grpSpPr>
        <p:grpSp>
          <p:nvGrpSpPr>
            <p:cNvPr id="48" name="Group 47"/>
            <p:cNvGrpSpPr/>
            <p:nvPr/>
          </p:nvGrpSpPr>
          <p:grpSpPr>
            <a:xfrm>
              <a:off x="8737208" y="2055836"/>
              <a:ext cx="2672426" cy="2672414"/>
              <a:chOff x="988256" y="2862894"/>
              <a:chExt cx="924370" cy="924366"/>
            </a:xfrm>
          </p:grpSpPr>
          <p:sp>
            <p:nvSpPr>
              <p:cNvPr id="49" name="Rounded Rectangle 48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5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8705379" y="2817293"/>
              <a:ext cx="275477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Market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R&amp;D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Military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Security &amp; HLS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03560" y="2069921"/>
              <a:ext cx="558412" cy="558412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07834" y="1996549"/>
            <a:ext cx="2754774" cy="2731701"/>
            <a:chOff x="6007834" y="1996549"/>
            <a:chExt cx="2754774" cy="2731701"/>
          </a:xfrm>
        </p:grpSpPr>
        <p:grpSp>
          <p:nvGrpSpPr>
            <p:cNvPr id="45" name="Group 44"/>
            <p:cNvGrpSpPr/>
            <p:nvPr/>
          </p:nvGrpSpPr>
          <p:grpSpPr>
            <a:xfrm>
              <a:off x="6058492" y="2055836"/>
              <a:ext cx="2672426" cy="2672414"/>
              <a:chOff x="988256" y="2862894"/>
              <a:chExt cx="924370" cy="924366"/>
            </a:xfrm>
          </p:grpSpPr>
          <p:sp>
            <p:nvSpPr>
              <p:cNvPr id="46" name="Rounded Rectangle 45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4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6007834" y="2817293"/>
              <a:ext cx="275477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Technology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Lasers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IMS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Chemicals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1705" y="1996549"/>
              <a:ext cx="757900" cy="7579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366556" y="2055836"/>
            <a:ext cx="2754774" cy="2672414"/>
            <a:chOff x="3366556" y="2055836"/>
            <a:chExt cx="2754774" cy="2672414"/>
          </a:xfrm>
        </p:grpSpPr>
        <p:grpSp>
          <p:nvGrpSpPr>
            <p:cNvPr id="42" name="Group 41"/>
            <p:cNvGrpSpPr/>
            <p:nvPr/>
          </p:nvGrpSpPr>
          <p:grpSpPr>
            <a:xfrm>
              <a:off x="3401663" y="2055836"/>
              <a:ext cx="2672426" cy="2672414"/>
              <a:chOff x="988256" y="2862894"/>
              <a:chExt cx="924370" cy="924366"/>
            </a:xfrm>
          </p:grpSpPr>
          <p:sp>
            <p:nvSpPr>
              <p:cNvPr id="43" name="Rounded Rectangle 42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3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3366556" y="2817293"/>
              <a:ext cx="27547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Products &amp; Solutions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Detectors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Detection Products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Integrated Solutions</a:t>
              </a:r>
            </a:p>
            <a:p>
              <a:pPr algn="ctr"/>
              <a:endParaRPr lang="en-US" sz="14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4737" y="2095032"/>
              <a:ext cx="558412" cy="558412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88949" y="2055836"/>
            <a:ext cx="2754774" cy="2672414"/>
            <a:chOff x="688949" y="2055836"/>
            <a:chExt cx="2754774" cy="2672414"/>
          </a:xfrm>
        </p:grpSpPr>
        <p:grpSp>
          <p:nvGrpSpPr>
            <p:cNvPr id="37" name="Group 36"/>
            <p:cNvGrpSpPr/>
            <p:nvPr/>
          </p:nvGrpSpPr>
          <p:grpSpPr>
            <a:xfrm>
              <a:off x="747656" y="2055836"/>
              <a:ext cx="2672426" cy="2672414"/>
              <a:chOff x="988256" y="2862894"/>
              <a:chExt cx="924370" cy="924366"/>
            </a:xfrm>
          </p:grpSpPr>
          <p:sp>
            <p:nvSpPr>
              <p:cNvPr id="40" name="Rounded Rectangle 39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2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88949" y="2817293"/>
              <a:ext cx="275477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Time Line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Founded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2004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Public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2009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Private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2010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Wide Distribution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2015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9309" y="2161624"/>
              <a:ext cx="474054" cy="474052"/>
            </a:xfrm>
            <a:prstGeom prst="rect">
              <a:avLst/>
            </a:prstGeom>
          </p:spPr>
        </p:pic>
      </p:grpSp>
      <p:sp>
        <p:nvSpPr>
          <p:cNvPr id="14" name="Oval 13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385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1801"/>
            <a:ext cx="12192000" cy="3233637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 bwMode="auto">
          <a:xfrm>
            <a:off x="-18580" y="1773932"/>
            <a:ext cx="12192000" cy="3228395"/>
          </a:xfrm>
          <a:prstGeom prst="rect">
            <a:avLst/>
          </a:prstGeom>
          <a:solidFill>
            <a:schemeClr val="tx2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559322" y="536556"/>
            <a:ext cx="1424198" cy="598810"/>
            <a:chOff x="0" y="576312"/>
            <a:chExt cx="1424198" cy="598810"/>
          </a:xfrm>
        </p:grpSpPr>
        <p:cxnSp>
          <p:nvCxnSpPr>
            <p:cNvPr id="3" name="Straight Connector 2"/>
            <p:cNvCxnSpPr/>
            <p:nvPr/>
          </p:nvCxnSpPr>
          <p:spPr bwMode="auto">
            <a:xfrm>
              <a:off x="0" y="576312"/>
              <a:ext cx="1424198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" name="Straight Connector 3"/>
            <p:cNvCxnSpPr/>
            <p:nvPr/>
          </p:nvCxnSpPr>
          <p:spPr bwMode="auto">
            <a:xfrm>
              <a:off x="0" y="1175122"/>
              <a:ext cx="1424198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6" name="Rectangle 5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68271" y="1970102"/>
            <a:ext cx="61066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b="1" u="sng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מבנה צוות הפרויקט:</a:t>
            </a:r>
          </a:p>
          <a:p>
            <a:pPr algn="r"/>
            <a:endParaRPr lang="he-IL" sz="2400" b="1" kern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he-IL" sz="24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אריה כוגן- הנדסת תוכנה</a:t>
            </a:r>
          </a:p>
          <a:p>
            <a:pPr algn="r"/>
            <a:endParaRPr lang="he-IL" sz="2400" b="1" kern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he-IL" sz="24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תומר אחדות- הנדסת תוכנה</a:t>
            </a:r>
          </a:p>
          <a:p>
            <a:pPr algn="r"/>
            <a:endParaRPr lang="he-IL" sz="2400" b="1" kern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he-IL" sz="24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טל ונציה- הנדסת תעשייה וניהול</a:t>
            </a:r>
            <a:endParaRPr lang="en-US" sz="2400" b="1" kern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sz="2400" kern="0" dirty="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שיתוף פעולה בין הנדסת תוכנה והנדסת תעשייה וניהול</a:t>
            </a:r>
            <a:endParaRPr lang="en-US" sz="2400" kern="0" dirty="0"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1" t="26198" r="23745"/>
          <a:stretch/>
        </p:blipFill>
        <p:spPr>
          <a:xfrm>
            <a:off x="438894" y="464159"/>
            <a:ext cx="3737500" cy="792945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83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779" y="619221"/>
            <a:ext cx="12004442" cy="5839247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241229" y="330008"/>
            <a:ext cx="7757426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noProof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המצב הקיים- תאור הצורך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 descr="C:\Users\Dell\AppData\Local\Microsoft\Windows\INetCacheContent.Word\ASH004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7477" y="2227038"/>
            <a:ext cx="3703136" cy="246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32735" y="1277484"/>
            <a:ext cx="1142096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החברה מוכרת </a:t>
            </a: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אקדח לייזר המאפשר לזירה על חומרים חשודים וזיהוים על בסיס מסד נתונים פנימי באקדח אשר מעודכן ידנית. </a:t>
            </a:r>
            <a:endParaRPr lang="he-IL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 rtl="1"/>
            <a:r>
              <a:rPr lang="he-IL" sz="40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הדגמה- המצב לפני</a:t>
            </a:r>
          </a:p>
          <a:p>
            <a:pPr algn="ctr" rtl="1"/>
            <a:endParaRPr lang="he-IL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החברה התקשתה במכירת המוצר עקב שוק רווי במתחרים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המוצר הקיים אינו ממצה את הפוטנציאל שבנתונים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ניתוח נתונים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תחזוקה ידנית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מידע </a:t>
            </a: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קודם</a:t>
            </a:r>
          </a:p>
          <a:p>
            <a:pPr algn="r" rtl="1"/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צוות הפרויקט נדרש להציג מבדל טכנולוגי אשר יסייע להמחיש את יתרונות הגלאי </a:t>
            </a:r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6276" y="442494"/>
            <a:ext cx="7757426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המטרה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7490" y="1905506"/>
            <a:ext cx="110570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he-IL" sz="3200" b="1" kern="0" dirty="0" smtClean="0">
                <a:ln w="25400">
                  <a:solidFill>
                    <a:schemeClr val="tx1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הקמת מערכת שליטה ובקרה כוללת, מבוססת מפה,</a:t>
            </a:r>
            <a:r>
              <a:rPr lang="en-US" sz="3200" b="1" kern="0" dirty="0" smtClean="0">
                <a:ln w="25400">
                  <a:solidFill>
                    <a:schemeClr val="tx1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/>
            </a:r>
            <a:br>
              <a:rPr lang="en-US" sz="3200" b="1" kern="0" dirty="0" smtClean="0">
                <a:ln w="25400">
                  <a:solidFill>
                    <a:schemeClr val="tx1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</a:br>
            <a:r>
              <a:rPr lang="he-IL" sz="3200" b="1" kern="0" dirty="0" smtClean="0">
                <a:ln w="25400">
                  <a:solidFill>
                    <a:schemeClr val="tx1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המסייעת ליצירת תמונה רחבה לניתוח, בקרה, סיווג ושליטה בתנועת חומרים בשטח בזמן אמת</a:t>
            </a:r>
          </a:p>
        </p:txBody>
      </p:sp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6" y="890952"/>
            <a:ext cx="12192000" cy="47244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0264" y="1783197"/>
            <a:ext cx="7299736" cy="17301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1"/>
              </a:solidFill>
            </a:endParaRP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Think </a:t>
            </a:r>
            <a:r>
              <a:rPr lang="en-US" sz="4800" u="sng" dirty="0">
                <a:solidFill>
                  <a:schemeClr val="tx1"/>
                </a:solidFill>
              </a:rPr>
              <a:t>System</a:t>
            </a:r>
            <a:endParaRPr lang="en-US" u="sng" dirty="0">
              <a:solidFill>
                <a:schemeClr val="tx1"/>
              </a:solidFill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22644" y="3467217"/>
            <a:ext cx="8260232" cy="17301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1"/>
              </a:solidFill>
            </a:endParaRP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sell </a:t>
            </a:r>
            <a:r>
              <a:rPr lang="en-US" sz="4800" u="sng" dirty="0">
                <a:solidFill>
                  <a:schemeClr val="tx1"/>
                </a:solidFill>
              </a:rPr>
              <a:t>product</a:t>
            </a:r>
            <a:endParaRPr lang="en-US" u="sng" dirty="0">
              <a:solidFill>
                <a:schemeClr val="tx1"/>
              </a:solidFill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pic>
        <p:nvPicPr>
          <p:cNvPr id="10" name="Picture 9" descr="C:\Users\Dell\AppData\Local\Microsoft\Windows\INetCacheContent.Word\ASH004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8160" y="2743199"/>
            <a:ext cx="4527744" cy="29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94" y="1292403"/>
            <a:ext cx="3894154" cy="2089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2678" y="970447"/>
            <a:ext cx="1634628" cy="152735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Oval 13"/>
          <p:cNvSpPr/>
          <p:nvPr/>
        </p:nvSpPr>
        <p:spPr>
          <a:xfrm>
            <a:off x="11844068" y="120768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5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952" y="582247"/>
            <a:ext cx="11544013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7654" y="805873"/>
            <a:ext cx="8717780" cy="5246254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lvl="0" algn="ctr" rtl="1">
              <a:defRPr/>
            </a:pPr>
            <a:r>
              <a:rPr lang="he-IL" sz="7200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מבנה המערכת</a:t>
            </a:r>
          </a:p>
          <a:p>
            <a:pPr lvl="0" algn="ctr" rtl="1">
              <a:defRPr/>
            </a:pPr>
            <a:r>
              <a:rPr lang="en-US" sz="4800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Big </a:t>
            </a:r>
            <a:r>
              <a:rPr lang="en-US" sz="4800" kern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en-US" sz="4800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icture</a:t>
            </a:r>
            <a:endParaRPr lang="he-IL" sz="4800" kern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246" y="0"/>
            <a:ext cx="3742802" cy="6858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0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284</Words>
  <Application>Microsoft Office PowerPoint</Application>
  <PresentationFormat>Widescreen</PresentationFormat>
  <Paragraphs>86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Segoe UI Black</vt:lpstr>
      <vt:lpstr>Segoe UI Light</vt:lpstr>
      <vt:lpstr>Segoe UI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Achdut, Tomer</cp:lastModifiedBy>
  <cp:revision>158</cp:revision>
  <dcterms:created xsi:type="dcterms:W3CDTF">2017-01-22T18:14:18Z</dcterms:created>
  <dcterms:modified xsi:type="dcterms:W3CDTF">2017-07-12T16:10:29Z</dcterms:modified>
</cp:coreProperties>
</file>